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14"/>
  </p:notesMasterIdLst>
  <p:sldIdLst>
    <p:sldId id="256" r:id="rId2"/>
    <p:sldId id="258" r:id="rId3"/>
    <p:sldId id="367" r:id="rId4"/>
    <p:sldId id="376" r:id="rId5"/>
    <p:sldId id="375" r:id="rId6"/>
    <p:sldId id="369" r:id="rId7"/>
    <p:sldId id="365" r:id="rId8"/>
    <p:sldId id="366" r:id="rId9"/>
    <p:sldId id="377" r:id="rId10"/>
    <p:sldId id="378" r:id="rId11"/>
    <p:sldId id="379" r:id="rId12"/>
    <p:sldId id="278" r:id="rId13"/>
  </p:sldIdLst>
  <p:sldSz cx="12192000" cy="6858000"/>
  <p:notesSz cx="6858000" cy="9144000"/>
  <p:embeddedFontLst>
    <p:embeddedFont>
      <p:font typeface="나눔스퀘어라운드 Bold" panose="020B0600000101010101" charset="-127"/>
      <p:bold r:id="rId15"/>
    </p:embeddedFont>
    <p:embeddedFont>
      <p:font typeface="나눔스퀘어라운드 ExtraBold" panose="020B0600000101010101" charset="-127"/>
      <p:bold r:id="rId16"/>
    </p:embeddedFont>
    <p:embeddedFont>
      <p:font typeface="나눔스퀘어라운드 Regular" panose="020B0600000101010101" charset="-12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휴먼둥근헤드라인" panose="02030504000101010101" pitchFamily="18" charset="-127"/>
      <p:regular r:id="rId26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8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569"/>
    <a:srgbClr val="F5F5F5"/>
    <a:srgbClr val="1F4E79"/>
    <a:srgbClr val="E41A00"/>
    <a:srgbClr val="0165B2"/>
    <a:srgbClr val="D9D9D9"/>
    <a:srgbClr val="FE431E"/>
    <a:srgbClr val="878181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0" autoAdjust="0"/>
  </p:normalViewPr>
  <p:slideViewPr>
    <p:cSldViewPr>
      <p:cViewPr varScale="1">
        <p:scale>
          <a:sx n="81" d="100"/>
          <a:sy n="81" d="100"/>
        </p:scale>
        <p:origin x="754" y="91"/>
      </p:cViewPr>
      <p:guideLst>
        <p:guide orient="horz" pos="2160"/>
        <p:guide pos="3840"/>
        <p:guide orient="horz" pos="228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7736058-5EF6-4A13-BBCD-71F18AEAC916}" type="datetimeFigureOut">
              <a:rPr lang="ko-KR" altLang="en-US"/>
              <a:pPr>
                <a:defRPr/>
              </a:pPr>
              <a:t>2019-11-08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53DCC5F-4331-4E68-8652-3B383E5B163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51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240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8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856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010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426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244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171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이미지 개체 틀 1">
            <a:extLst>
              <a:ext uri="{FF2B5EF4-FFF2-40B4-BE49-F238E27FC236}">
                <a16:creationId xmlns:a16="http://schemas.microsoft.com/office/drawing/2014/main" id="{5991EBF9-523D-44FF-8FA3-C071444C70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슬라이드 노트 개체 틀 2">
            <a:extLst>
              <a:ext uri="{FF2B5EF4-FFF2-40B4-BE49-F238E27FC236}">
                <a16:creationId xmlns:a16="http://schemas.microsoft.com/office/drawing/2014/main" id="{932A4E4B-7AD4-4AF6-8D82-2A36DBCA0C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이번주차에 보여줄 내용들입니다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9220" name="슬라이드 번호 개체 틀 3">
            <a:extLst>
              <a:ext uri="{FF2B5EF4-FFF2-40B4-BE49-F238E27FC236}">
                <a16:creationId xmlns:a16="http://schemas.microsoft.com/office/drawing/2014/main" id="{A6E1E607-2E00-4225-9242-B85CB34FFB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fld id="{20ADC1DD-1060-49A4-B3C1-4F88085CCA8C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748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748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8073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49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496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BAE672-A534-444E-9F85-B996B3682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37D37D-BD14-448A-B886-5C2630036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81324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FD842-FF3F-4DA4-A7DA-477876CBD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77099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599D0421-3198-4DA2-A049-524A05C87C79}"/>
              </a:ext>
            </a:extLst>
          </p:cNvPr>
          <p:cNvSpPr/>
          <p:nvPr userDrawn="1"/>
        </p:nvSpPr>
        <p:spPr>
          <a:xfrm rot="5400000" flipH="1" flipV="1">
            <a:off x="11780981" y="6446981"/>
            <a:ext cx="414670" cy="407368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2" r:id="rId4"/>
    <p:sldLayoutId id="2147483933" r:id="rId5"/>
    <p:sldLayoutId id="2147483934" r:id="rId6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24E7CDF-51EF-4DBB-BADA-F30C9C6789FF}"/>
              </a:ext>
            </a:extLst>
          </p:cNvPr>
          <p:cNvGrpSpPr/>
          <p:nvPr/>
        </p:nvGrpSpPr>
        <p:grpSpPr>
          <a:xfrm>
            <a:off x="765968" y="1725613"/>
            <a:ext cx="10660064" cy="1366837"/>
            <a:chOff x="947738" y="1725613"/>
            <a:chExt cx="10660064" cy="136683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6C535B9-0206-4933-B3A2-FC73A8BF1A8F}"/>
                </a:ext>
              </a:extLst>
            </p:cNvPr>
            <p:cNvSpPr txBox="1"/>
            <p:nvPr/>
          </p:nvSpPr>
          <p:spPr>
            <a:xfrm>
              <a:off x="3869067" y="1947366"/>
              <a:ext cx="7738735" cy="923330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200" b="1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크리에이터를</a:t>
              </a:r>
              <a:r>
                <a:rPr lang="ko-KR" altLang="en-US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위한 컨텐츠 추천 시스템</a:t>
              </a:r>
              <a:r>
                <a:rPr lang="en-US" altLang="ko-KR" sz="28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(Recommendation System for Contents </a:t>
              </a:r>
              <a:r>
                <a:rPr lang="en-US" altLang="ko-KR" sz="2800" b="1" spc="-15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Creater</a:t>
              </a:r>
              <a:r>
                <a:rPr lang="en-US" altLang="ko-KR" sz="28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)</a:t>
              </a:r>
              <a:endParaRPr lang="ko-KR" altLang="en-US" sz="3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grpSp>
          <p:nvGrpSpPr>
            <p:cNvPr id="6148" name="그룹 6">
              <a:extLst>
                <a:ext uri="{FF2B5EF4-FFF2-40B4-BE49-F238E27FC236}">
                  <a16:creationId xmlns:a16="http://schemas.microsoft.com/office/drawing/2014/main" id="{B1894A81-FB4E-44A0-B016-0B4396368E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7738" y="1725613"/>
              <a:ext cx="3173412" cy="1366837"/>
              <a:chOff x="3268663" y="2240868"/>
              <a:chExt cx="3763441" cy="1620180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AEB34073-E088-4F6A-B5CA-5F7809D3A065}"/>
                  </a:ext>
                </a:extLst>
              </p:cNvPr>
              <p:cNvSpPr/>
              <p:nvPr/>
            </p:nvSpPr>
            <p:spPr>
              <a:xfrm>
                <a:off x="3268663" y="2240868"/>
                <a:ext cx="3095097" cy="1620180"/>
              </a:xfrm>
              <a:prstGeom prst="rect">
                <a:avLst/>
              </a:prstGeom>
              <a:solidFill>
                <a:srgbClr val="4455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ko-KR" sz="2000" b="1" spc="-150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Business</a:t>
                </a:r>
              </a:p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ko-KR" sz="2000" b="1" spc="-150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Intelligence</a:t>
                </a:r>
                <a:endParaRPr lang="ko-KR" altLang="en-US" sz="2000" b="1" spc="-15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5" name="직각 삼각형 4">
                <a:extLst>
                  <a:ext uri="{FF2B5EF4-FFF2-40B4-BE49-F238E27FC236}">
                    <a16:creationId xmlns:a16="http://schemas.microsoft.com/office/drawing/2014/main" id="{E1113E3C-D964-4CC0-A7E5-FFA4CA2BDEAF}"/>
                  </a:ext>
                </a:extLst>
              </p:cNvPr>
              <p:cNvSpPr/>
              <p:nvPr/>
            </p:nvSpPr>
            <p:spPr>
              <a:xfrm rot="5400000">
                <a:off x="6437306" y="2150377"/>
                <a:ext cx="504307" cy="685289"/>
              </a:xfrm>
              <a:prstGeom prst="rtTriangle">
                <a:avLst/>
              </a:prstGeom>
              <a:solidFill>
                <a:srgbClr val="4455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pc="-15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</p:txBody>
          </p:sp>
        </p:grp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AD96FF-5925-4F8E-B883-DBC029D458B6}"/>
              </a:ext>
            </a:extLst>
          </p:cNvPr>
          <p:cNvSpPr/>
          <p:nvPr/>
        </p:nvSpPr>
        <p:spPr>
          <a:xfrm rot="18900000">
            <a:off x="-531832" y="534438"/>
            <a:ext cx="2583387" cy="449023"/>
          </a:xfrm>
          <a:custGeom>
            <a:avLst/>
            <a:gdLst>
              <a:gd name="connsiteX0" fmla="*/ 0 w 3600400"/>
              <a:gd name="connsiteY0" fmla="*/ 0 h 425450"/>
              <a:gd name="connsiteX1" fmla="*/ 3600400 w 3600400"/>
              <a:gd name="connsiteY1" fmla="*/ 0 h 425450"/>
              <a:gd name="connsiteX2" fmla="*/ 3600400 w 3600400"/>
              <a:gd name="connsiteY2" fmla="*/ 425450 h 425450"/>
              <a:gd name="connsiteX3" fmla="*/ 0 w 3600400"/>
              <a:gd name="connsiteY3" fmla="*/ 425450 h 425450"/>
              <a:gd name="connsiteX4" fmla="*/ 0 w 3600400"/>
              <a:gd name="connsiteY4" fmla="*/ 0 h 425450"/>
              <a:gd name="connsiteX0" fmla="*/ 0 w 3600400"/>
              <a:gd name="connsiteY0" fmla="*/ 6735 h 432185"/>
              <a:gd name="connsiteX1" fmla="*/ 2765236 w 3600400"/>
              <a:gd name="connsiteY1" fmla="*/ 0 h 432185"/>
              <a:gd name="connsiteX2" fmla="*/ 3600400 w 3600400"/>
              <a:gd name="connsiteY2" fmla="*/ 432185 h 432185"/>
              <a:gd name="connsiteX3" fmla="*/ 0 w 3600400"/>
              <a:gd name="connsiteY3" fmla="*/ 432185 h 432185"/>
              <a:gd name="connsiteX4" fmla="*/ 0 w 3600400"/>
              <a:gd name="connsiteY4" fmla="*/ 6735 h 432185"/>
              <a:gd name="connsiteX0" fmla="*/ 0 w 3199656"/>
              <a:gd name="connsiteY0" fmla="*/ 6735 h 442288"/>
              <a:gd name="connsiteX1" fmla="*/ 2765236 w 3199656"/>
              <a:gd name="connsiteY1" fmla="*/ 0 h 442288"/>
              <a:gd name="connsiteX2" fmla="*/ 3199656 w 3199656"/>
              <a:gd name="connsiteY2" fmla="*/ 442288 h 442288"/>
              <a:gd name="connsiteX3" fmla="*/ 0 w 3199656"/>
              <a:gd name="connsiteY3" fmla="*/ 432185 h 442288"/>
              <a:gd name="connsiteX4" fmla="*/ 0 w 3199656"/>
              <a:gd name="connsiteY4" fmla="*/ 6735 h 442288"/>
              <a:gd name="connsiteX0" fmla="*/ 1050690 w 3199656"/>
              <a:gd name="connsiteY0" fmla="*/ 0 h 449023"/>
              <a:gd name="connsiteX1" fmla="*/ 2765236 w 3199656"/>
              <a:gd name="connsiteY1" fmla="*/ 6735 h 449023"/>
              <a:gd name="connsiteX2" fmla="*/ 3199656 w 3199656"/>
              <a:gd name="connsiteY2" fmla="*/ 449023 h 449023"/>
              <a:gd name="connsiteX3" fmla="*/ 0 w 3199656"/>
              <a:gd name="connsiteY3" fmla="*/ 438920 h 449023"/>
              <a:gd name="connsiteX4" fmla="*/ 1050690 w 3199656"/>
              <a:gd name="connsiteY4" fmla="*/ 0 h 449023"/>
              <a:gd name="connsiteX0" fmla="*/ 434421 w 2583387"/>
              <a:gd name="connsiteY0" fmla="*/ 0 h 449023"/>
              <a:gd name="connsiteX1" fmla="*/ 2148967 w 2583387"/>
              <a:gd name="connsiteY1" fmla="*/ 6735 h 449023"/>
              <a:gd name="connsiteX2" fmla="*/ 2583387 w 2583387"/>
              <a:gd name="connsiteY2" fmla="*/ 449023 h 449023"/>
              <a:gd name="connsiteX3" fmla="*/ 0 w 2583387"/>
              <a:gd name="connsiteY3" fmla="*/ 449022 h 449023"/>
              <a:gd name="connsiteX4" fmla="*/ 434421 w 2583387"/>
              <a:gd name="connsiteY4" fmla="*/ 0 h 44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3387" h="449023">
                <a:moveTo>
                  <a:pt x="434421" y="0"/>
                </a:moveTo>
                <a:lnTo>
                  <a:pt x="2148967" y="6735"/>
                </a:lnTo>
                <a:lnTo>
                  <a:pt x="2583387" y="449023"/>
                </a:lnTo>
                <a:lnTo>
                  <a:pt x="0" y="449022"/>
                </a:lnTo>
                <a:lnTo>
                  <a:pt x="434421" y="0"/>
                </a:lnTo>
                <a:close/>
              </a:path>
            </a:pathLst>
          </a:cu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CE85CA-1635-420A-8272-6A7165F62591}"/>
              </a:ext>
            </a:extLst>
          </p:cNvPr>
          <p:cNvSpPr/>
          <p:nvPr/>
        </p:nvSpPr>
        <p:spPr>
          <a:xfrm rot="18900000">
            <a:off x="-190956" y="585193"/>
            <a:ext cx="1892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spc="-15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Team.</a:t>
            </a:r>
            <a:r>
              <a:rPr lang="ko-KR" altLang="en-US" b="1" spc="-15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밍무찌뽀필엽</a:t>
            </a:r>
            <a:endParaRPr lang="ko-KR" altLang="en-US" b="1" spc="-15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57DCDC4-D1B8-425B-916C-7AA8F3366F82}"/>
              </a:ext>
            </a:extLst>
          </p:cNvPr>
          <p:cNvSpPr/>
          <p:nvPr/>
        </p:nvSpPr>
        <p:spPr>
          <a:xfrm>
            <a:off x="7623388" y="4977172"/>
            <a:ext cx="3802644" cy="12142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ko-KR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20145128 </a:t>
            </a:r>
            <a:r>
              <a:rPr lang="ko-KR" altLang="en-US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강민수</a:t>
            </a:r>
            <a:r>
              <a:rPr lang="en-US" altLang="ko-KR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   20140661 </a:t>
            </a:r>
            <a:r>
              <a:rPr lang="ko-KR" altLang="en-US" sz="1700" dirty="0" err="1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신주환</a:t>
            </a:r>
            <a:endParaRPr lang="en-US" altLang="ko-KR" sz="1700" dirty="0">
              <a:solidFill>
                <a:srgbClr val="445569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algn="ctr">
              <a:lnSpc>
                <a:spcPts val="3000"/>
              </a:lnSpc>
            </a:pPr>
            <a:r>
              <a:rPr lang="en-US" altLang="ko-KR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20141001 </a:t>
            </a:r>
            <a:r>
              <a:rPr lang="ko-KR" altLang="en-US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이지호    </a:t>
            </a:r>
            <a:r>
              <a:rPr lang="en-US" altLang="ko-KR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20144103 </a:t>
            </a:r>
            <a:r>
              <a:rPr lang="ko-KR" altLang="en-US" sz="1700" dirty="0" err="1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조유성</a:t>
            </a:r>
            <a:endParaRPr lang="en-US" altLang="ko-KR" sz="1700" dirty="0">
              <a:solidFill>
                <a:srgbClr val="445569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algn="ctr">
              <a:lnSpc>
                <a:spcPts val="3000"/>
              </a:lnSpc>
            </a:pPr>
            <a:r>
              <a:rPr lang="en-US" altLang="ko-KR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20145842 </a:t>
            </a:r>
            <a:r>
              <a:rPr lang="ko-KR" altLang="en-US" sz="1700" dirty="0" err="1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최필립</a:t>
            </a:r>
            <a:r>
              <a:rPr lang="ko-KR" altLang="en-US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   </a:t>
            </a:r>
            <a:r>
              <a:rPr lang="en-US" altLang="ko-KR" sz="170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20165326 </a:t>
            </a:r>
            <a:r>
              <a:rPr lang="ko-KR" altLang="en-US" sz="1700" dirty="0" err="1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김승엽</a:t>
            </a:r>
            <a:endParaRPr lang="en-US" altLang="ko-KR" sz="1700" dirty="0">
              <a:solidFill>
                <a:srgbClr val="445569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06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99578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Meeting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1739516" y="393700"/>
            <a:ext cx="10081009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5FD28C-90B1-45E6-BC5C-519FB975929A}"/>
              </a:ext>
            </a:extLst>
          </p:cNvPr>
          <p:cNvGrpSpPr/>
          <p:nvPr/>
        </p:nvGrpSpPr>
        <p:grpSpPr>
          <a:xfrm>
            <a:off x="597693" y="1304764"/>
            <a:ext cx="11222831" cy="2770272"/>
            <a:chOff x="849312" y="1600931"/>
            <a:chExt cx="2870423" cy="27702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F7C8C3-8FAE-45ED-8667-81053E05F8B1}"/>
                </a:ext>
              </a:extLst>
            </p:cNvPr>
            <p:cNvSpPr txBox="1"/>
            <p:nvPr/>
          </p:nvSpPr>
          <p:spPr>
            <a:xfrm>
              <a:off x="849312" y="1600931"/>
              <a:ext cx="2294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19.  10. 31</a:t>
              </a:r>
              <a:r>
                <a:rPr lang="en-US" altLang="ko-KR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(Thu) </a:t>
              </a:r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: Project Specification &amp; Presentation Material Preparation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A893317-0E9F-4023-9C72-362D3F098056}"/>
                </a:ext>
              </a:extLst>
            </p:cNvPr>
            <p:cNvSpPr txBox="1"/>
            <p:nvPr/>
          </p:nvSpPr>
          <p:spPr>
            <a:xfrm>
              <a:off x="849312" y="2390985"/>
              <a:ext cx="22943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19. 11. 01</a:t>
              </a:r>
              <a:r>
                <a:rPr lang="en-US" altLang="ko-KR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(Fri)</a:t>
              </a:r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: Presentation</a:t>
              </a:r>
              <a:r>
                <a:rPr lang="ko-KR" altLang="en-US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</a:t>
              </a:r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Material Modification</a:t>
              </a:r>
              <a:r>
                <a:rPr lang="en-US" altLang="ko-KR" sz="24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77CD3B-687C-42B3-9D75-C7159E65930A}"/>
                </a:ext>
              </a:extLst>
            </p:cNvPr>
            <p:cNvSpPr txBox="1"/>
            <p:nvPr/>
          </p:nvSpPr>
          <p:spPr>
            <a:xfrm>
              <a:off x="849313" y="3181039"/>
              <a:ext cx="1934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19. 11. 03</a:t>
              </a:r>
              <a:r>
                <a:rPr lang="en-US" altLang="ko-KR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(Sun)</a:t>
              </a:r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: Role Sharing &amp; Data Source Acquisition</a:t>
              </a:r>
              <a:endParaRPr lang="en-US" altLang="ko-KR" sz="24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9181A6D-DE9B-4462-8607-414C0607E65E}"/>
                </a:ext>
              </a:extLst>
            </p:cNvPr>
            <p:cNvSpPr txBox="1"/>
            <p:nvPr/>
          </p:nvSpPr>
          <p:spPr>
            <a:xfrm>
              <a:off x="849312" y="3971093"/>
              <a:ext cx="2870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19. 11. 08</a:t>
              </a:r>
              <a:r>
                <a:rPr lang="en-US" altLang="ko-KR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(Fri)</a:t>
              </a:r>
              <a:r>
                <a:rPr lang="en-US" altLang="ko-KR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: Proposal Writing  &amp; Presentation Video Production</a:t>
              </a:r>
              <a:endParaRPr lang="ko-KR" altLang="en-US" sz="24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9613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06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99578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Meeting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1739516" y="393700"/>
            <a:ext cx="10081009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50C55B-DAB8-460F-B26A-C77F53288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16" y="1376856"/>
            <a:ext cx="4992443" cy="3744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B9E44B-A307-447D-8CBB-2F8B723F1893}"/>
              </a:ext>
            </a:extLst>
          </p:cNvPr>
          <p:cNvSpPr txBox="1"/>
          <p:nvPr/>
        </p:nvSpPr>
        <p:spPr>
          <a:xfrm>
            <a:off x="597693" y="760638"/>
            <a:ext cx="1122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19. 11. 08</a:t>
            </a:r>
            <a:r>
              <a:rPr lang="en-US" altLang="ko-KR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(Fri)</a:t>
            </a:r>
            <a:r>
              <a:rPr lang="en-US" altLang="ko-KR" sz="20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: Proposal Writing  &amp; Presentation Video Production</a:t>
            </a:r>
            <a:endParaRPr lang="ko-KR" altLang="en-US" sz="2400" spc="-150" dirty="0">
              <a:solidFill>
                <a:srgbClr val="445569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3452F1C-C1A7-4BDE-BC1E-52668C3A32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474"/>
          <a:stretch/>
        </p:blipFill>
        <p:spPr>
          <a:xfrm>
            <a:off x="6064014" y="1362794"/>
            <a:ext cx="5873986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F2A9130B-1D7B-4748-9009-4EE6A3FFB880}"/>
              </a:ext>
            </a:extLst>
          </p:cNvPr>
          <p:cNvSpPr/>
          <p:nvPr/>
        </p:nvSpPr>
        <p:spPr>
          <a:xfrm rot="5400000">
            <a:off x="60325" y="-60325"/>
            <a:ext cx="334963" cy="45561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F0E854-22C4-481E-BE1F-CBC5611BE16C}"/>
              </a:ext>
            </a:extLst>
          </p:cNvPr>
          <p:cNvSpPr/>
          <p:nvPr/>
        </p:nvSpPr>
        <p:spPr bwMode="auto">
          <a:xfrm>
            <a:off x="2827338" y="2766219"/>
            <a:ext cx="6537325" cy="1325562"/>
          </a:xfrm>
          <a:prstGeom prst="rect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800" b="1" spc="-15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Q &amp; A</a:t>
            </a:r>
            <a:endParaRPr lang="ko-KR" altLang="en-US" sz="4800" b="1" spc="-15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1424364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Introduction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2316163" y="393700"/>
            <a:ext cx="9504362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D57A34-6475-4902-8BE1-4D4D8C790BC6}"/>
              </a:ext>
            </a:extLst>
          </p:cNvPr>
          <p:cNvSpPr txBox="1"/>
          <p:nvPr/>
        </p:nvSpPr>
        <p:spPr>
          <a:xfrm>
            <a:off x="3695343" y="3034857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150" dirty="0"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Motivation</a:t>
            </a:r>
            <a:endParaRPr lang="ko-KR" altLang="en-US" sz="7200" spc="-150" dirty="0"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1424364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Introduction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2316163" y="393700"/>
            <a:ext cx="9504362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AA549E3-66EB-46AC-B512-3133BEE79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84" y="2112478"/>
            <a:ext cx="5130686" cy="322986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9246390-A04E-441C-90E1-7C2E64531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3531" y="2194193"/>
            <a:ext cx="4952884" cy="306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17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1424364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Introduction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2316163" y="393700"/>
            <a:ext cx="9504362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51687-4230-4C45-AA53-56E799666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516" y="1268760"/>
            <a:ext cx="3285674" cy="4932395"/>
          </a:xfrm>
          <a:prstGeom prst="rect">
            <a:avLst/>
          </a:prstGeom>
          <a:ln>
            <a:solidFill>
              <a:srgbClr val="445569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66E9343-0BDA-4420-BBE6-86C0D3AF2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6" y="639961"/>
            <a:ext cx="6276020" cy="2784451"/>
          </a:xfrm>
          <a:prstGeom prst="rect">
            <a:avLst/>
          </a:prstGeom>
          <a:ln>
            <a:solidFill>
              <a:srgbClr val="445569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48023D-0953-47F6-BA2A-5F9ED1A0F6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4702" y="3556488"/>
            <a:ext cx="4606407" cy="3112720"/>
          </a:xfrm>
          <a:prstGeom prst="rect">
            <a:avLst/>
          </a:prstGeom>
          <a:ln>
            <a:solidFill>
              <a:srgbClr val="445569"/>
            </a:solidFill>
          </a:ln>
        </p:spPr>
      </p:pic>
    </p:spTree>
    <p:extLst>
      <p:ext uri="{BB962C8B-B14F-4D97-AF65-F5344CB8AC3E}">
        <p14:creationId xmlns:p14="http://schemas.microsoft.com/office/powerpoint/2010/main" val="1687559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95731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Dataset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1774566" y="393700"/>
            <a:ext cx="10045959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4DEE13D-9B63-445B-AFB9-BCFE40760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53" y="720726"/>
            <a:ext cx="4898579" cy="28278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DB57E0D-0A2E-49DD-B079-5F1A85F86A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63" y="2729498"/>
            <a:ext cx="4157236" cy="30109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78A8A69-C8D9-4531-AF74-40E707FEEC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7831" y="1274710"/>
            <a:ext cx="4416786" cy="51107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ED785C8-0ADD-4021-803D-1F8167EA05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585" y="916838"/>
            <a:ext cx="5115639" cy="2924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BE2F71-F4D0-4A2C-B207-BD2EBF9E928B}"/>
              </a:ext>
            </a:extLst>
          </p:cNvPr>
          <p:cNvSpPr/>
          <p:nvPr/>
        </p:nvSpPr>
        <p:spPr>
          <a:xfrm>
            <a:off x="10632504" y="1772816"/>
            <a:ext cx="432048" cy="10801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EB6D8A1-F0A1-4411-B45B-B6302452EAEF}"/>
              </a:ext>
            </a:extLst>
          </p:cNvPr>
          <p:cNvSpPr/>
          <p:nvPr/>
        </p:nvSpPr>
        <p:spPr>
          <a:xfrm>
            <a:off x="10632504" y="2387529"/>
            <a:ext cx="432048" cy="10801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EC2F30-C08D-41CD-BAA2-D8FD513373E9}"/>
              </a:ext>
            </a:extLst>
          </p:cNvPr>
          <p:cNvSpPr/>
          <p:nvPr/>
        </p:nvSpPr>
        <p:spPr>
          <a:xfrm>
            <a:off x="10632504" y="2906890"/>
            <a:ext cx="432048" cy="10801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5C21134-4D67-4155-B8C1-1E929DBB684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725"/>
          <a:stretch/>
        </p:blipFill>
        <p:spPr>
          <a:xfrm>
            <a:off x="2099556" y="3638373"/>
            <a:ext cx="6360031" cy="31049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28494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95731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Dataset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1774566" y="393700"/>
            <a:ext cx="10045959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343D8B3-8821-4349-B7F5-55DA43C0D6DB}"/>
              </a:ext>
            </a:extLst>
          </p:cNvPr>
          <p:cNvGrpSpPr/>
          <p:nvPr/>
        </p:nvGrpSpPr>
        <p:grpSpPr>
          <a:xfrm>
            <a:off x="621606" y="2008926"/>
            <a:ext cx="2870423" cy="3560327"/>
            <a:chOff x="849312" y="1600931"/>
            <a:chExt cx="2870423" cy="356032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53F23E9-50FB-4268-8DA7-74D6E2015AFA}"/>
                </a:ext>
              </a:extLst>
            </p:cNvPr>
            <p:cNvSpPr txBox="1"/>
            <p:nvPr/>
          </p:nvSpPr>
          <p:spPr>
            <a:xfrm>
              <a:off x="849312" y="1600931"/>
              <a:ext cx="2294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시청자 수</a:t>
              </a:r>
              <a:endParaRPr lang="en-US" altLang="ko-KR" sz="20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7703F7E-0059-4CF1-9ADA-466F3BD96984}"/>
                </a:ext>
              </a:extLst>
            </p:cNvPr>
            <p:cNvSpPr txBox="1"/>
            <p:nvPr/>
          </p:nvSpPr>
          <p:spPr>
            <a:xfrm>
              <a:off x="849312" y="2390985"/>
              <a:ext cx="2294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영상 길이</a:t>
              </a:r>
              <a:endParaRPr lang="en-US" altLang="ko-KR" sz="20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4120E8D-4FAF-4D1F-9633-BD437901D35C}"/>
                </a:ext>
              </a:extLst>
            </p:cNvPr>
            <p:cNvSpPr txBox="1"/>
            <p:nvPr/>
          </p:nvSpPr>
          <p:spPr>
            <a:xfrm>
              <a:off x="849313" y="3181039"/>
              <a:ext cx="1934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영상 카테고리</a:t>
              </a:r>
              <a:endParaRPr lang="en-US" altLang="ko-KR" sz="2000" spc="-150" dirty="0">
                <a:solidFill>
                  <a:srgbClr val="445569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42872B8-0474-4637-B952-F485EB32EB31}"/>
                </a:ext>
              </a:extLst>
            </p:cNvPr>
            <p:cNvSpPr txBox="1"/>
            <p:nvPr/>
          </p:nvSpPr>
          <p:spPr>
            <a:xfrm>
              <a:off x="849312" y="3971093"/>
              <a:ext cx="2870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영상 별 시청자 체류시간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18A9D6E-1F2F-4910-BB37-CD5F4246573A}"/>
                </a:ext>
              </a:extLst>
            </p:cNvPr>
            <p:cNvSpPr txBox="1"/>
            <p:nvPr/>
          </p:nvSpPr>
          <p:spPr>
            <a:xfrm>
              <a:off x="849312" y="4761148"/>
              <a:ext cx="2870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150" dirty="0">
                  <a:solidFill>
                    <a:srgbClr val="445569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댓글 수</a:t>
              </a:r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52A78C9C-66B2-452F-81A0-C36B5452D2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818"/>
          <a:stretch/>
        </p:blipFill>
        <p:spPr>
          <a:xfrm>
            <a:off x="3779251" y="2152552"/>
            <a:ext cx="7810832" cy="327307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08B9671A-50AB-4276-B211-C378114BA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251" y="1154798"/>
            <a:ext cx="7849271" cy="526858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A8210FF8-788B-48EA-A235-5065EC5D19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62" r="1002"/>
          <a:stretch/>
        </p:blipFill>
        <p:spPr>
          <a:xfrm>
            <a:off x="5330164" y="741215"/>
            <a:ext cx="4747443" cy="585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3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1181734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Algorithm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2018929" y="393700"/>
            <a:ext cx="9801596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B8C598-52F5-4AA5-AD1D-D2A1787DC48B}"/>
              </a:ext>
            </a:extLst>
          </p:cNvPr>
          <p:cNvGrpSpPr/>
          <p:nvPr/>
        </p:nvGrpSpPr>
        <p:grpSpPr>
          <a:xfrm>
            <a:off x="511906" y="1195388"/>
            <a:ext cx="11168188" cy="4637511"/>
            <a:chOff x="511906" y="1448780"/>
            <a:chExt cx="11168188" cy="463751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1320AA-919C-4466-AF31-D23FDD58A475}"/>
                </a:ext>
              </a:extLst>
            </p:cNvPr>
            <p:cNvSpPr txBox="1"/>
            <p:nvPr/>
          </p:nvSpPr>
          <p:spPr>
            <a:xfrm>
              <a:off x="3359695" y="1448780"/>
              <a:ext cx="54726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spc="-140" dirty="0"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Content-base Filtering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87E7E39-68C4-4F76-BFE7-085B59354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91"/>
            <a:stretch/>
          </p:blipFill>
          <p:spPr>
            <a:xfrm>
              <a:off x="511906" y="2204864"/>
              <a:ext cx="11168188" cy="38814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275215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62465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Goal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1473971" y="393700"/>
            <a:ext cx="10346554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26B9E4A-BF16-4C23-AE4F-7286177D660A}"/>
              </a:ext>
            </a:extLst>
          </p:cNvPr>
          <p:cNvGrpSpPr/>
          <p:nvPr/>
        </p:nvGrpSpPr>
        <p:grpSpPr>
          <a:xfrm>
            <a:off x="1674847" y="2024842"/>
            <a:ext cx="8842306" cy="1404158"/>
            <a:chOff x="1674847" y="1484780"/>
            <a:chExt cx="8842306" cy="1404158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F735EE6E-CA18-4D99-B39E-8B65AEEB2FCC}"/>
                </a:ext>
              </a:extLst>
            </p:cNvPr>
            <p:cNvSpPr/>
            <p:nvPr/>
          </p:nvSpPr>
          <p:spPr>
            <a:xfrm>
              <a:off x="1721514" y="1484780"/>
              <a:ext cx="8748972" cy="1404158"/>
            </a:xfrm>
            <a:prstGeom prst="roundRect">
              <a:avLst/>
            </a:prstGeom>
            <a:noFill/>
            <a:ln w="38100">
              <a:solidFill>
                <a:srgbClr val="4455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DD4F111-F8F6-48A6-85D6-F56D065CE0B4}"/>
                </a:ext>
              </a:extLst>
            </p:cNvPr>
            <p:cNvSpPr/>
            <p:nvPr/>
          </p:nvSpPr>
          <p:spPr>
            <a:xfrm>
              <a:off x="1674847" y="1709805"/>
              <a:ext cx="8842306" cy="8925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200" spc="-130" dirty="0"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예상 조회수가 가장 높은 컨텐츠의 조합을 추천</a:t>
              </a:r>
              <a:endParaRPr lang="en-US" altLang="ko-KR" sz="3200" spc="-130" dirty="0"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en-US" altLang="ko-KR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ex) </a:t>
              </a:r>
              <a:r>
                <a:rPr lang="ko-KR" altLang="en-US" sz="2000" spc="-130" dirty="0" err="1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치킨먹방</a:t>
              </a:r>
              <a:r>
                <a:rPr lang="en-US" altLang="ko-KR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ASMR, </a:t>
              </a:r>
              <a:r>
                <a:rPr lang="ko-KR" altLang="en-US" sz="2000" spc="-130" dirty="0" err="1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밴쯔와</a:t>
              </a:r>
              <a:r>
                <a:rPr lang="ko-KR" altLang="en-US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합방</a:t>
              </a:r>
              <a:r>
                <a:rPr lang="en-US" altLang="ko-KR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추천 영상 길이</a:t>
              </a:r>
              <a:endParaRPr lang="en-US" altLang="ko-KR" sz="2000" spc="-13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7B63A0E-843C-45B3-89D2-534A59CB045A}"/>
              </a:ext>
            </a:extLst>
          </p:cNvPr>
          <p:cNvGrpSpPr/>
          <p:nvPr/>
        </p:nvGrpSpPr>
        <p:grpSpPr>
          <a:xfrm>
            <a:off x="1674847" y="3894152"/>
            <a:ext cx="8842306" cy="1407058"/>
            <a:chOff x="1674847" y="1483330"/>
            <a:chExt cx="8842306" cy="1407058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7597FE5B-C43E-4D4B-AD0B-D9A9DB037B41}"/>
                </a:ext>
              </a:extLst>
            </p:cNvPr>
            <p:cNvSpPr/>
            <p:nvPr/>
          </p:nvSpPr>
          <p:spPr>
            <a:xfrm>
              <a:off x="1721514" y="1483330"/>
              <a:ext cx="8748972" cy="1407058"/>
            </a:xfrm>
            <a:prstGeom prst="roundRect">
              <a:avLst/>
            </a:prstGeom>
            <a:noFill/>
            <a:ln w="38100">
              <a:solidFill>
                <a:srgbClr val="4455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DD61B8A-BF8F-4A63-9E25-D38F4276A062}"/>
                </a:ext>
              </a:extLst>
            </p:cNvPr>
            <p:cNvSpPr/>
            <p:nvPr/>
          </p:nvSpPr>
          <p:spPr>
            <a:xfrm>
              <a:off x="1674847" y="1709805"/>
              <a:ext cx="8842306" cy="8925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200" spc="-130" dirty="0" err="1"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크리에이터의</a:t>
              </a:r>
              <a:r>
                <a:rPr lang="ko-KR" altLang="en-US" sz="3200" spc="-130" dirty="0">
                  <a:solidFill>
                    <a:srgbClr val="44556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객관적인 의사결정을 지원</a:t>
              </a:r>
              <a:endParaRPr lang="en-US" altLang="ko-KR" sz="3200" spc="-130" dirty="0"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en-US" altLang="ko-KR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Ex) </a:t>
              </a:r>
              <a:r>
                <a:rPr lang="ko-KR" altLang="en-US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자신이 컨텐츠의 지표 파악</a:t>
              </a:r>
              <a:r>
                <a:rPr lang="en-US" altLang="ko-KR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, </a:t>
              </a:r>
              <a:r>
                <a:rPr lang="ko-KR" altLang="en-US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합동방송 </a:t>
              </a:r>
              <a:r>
                <a:rPr lang="ko-KR" altLang="en-US" sz="2000" spc="-130" dirty="0" err="1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스트리머</a:t>
              </a:r>
              <a:r>
                <a:rPr lang="ko-KR" altLang="en-US" sz="2000" spc="-130" dirty="0">
                  <a:solidFill>
                    <a:srgbClr val="445569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선택 등</a:t>
              </a:r>
              <a:endParaRPr lang="en-US" altLang="ko-KR" sz="2000" spc="-130" dirty="0">
                <a:solidFill>
                  <a:srgbClr val="445569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6496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24">
            <a:extLst>
              <a:ext uri="{FF2B5EF4-FFF2-40B4-BE49-F238E27FC236}">
                <a16:creationId xmlns:a16="http://schemas.microsoft.com/office/drawing/2014/main" id="{132017E1-1465-4320-BF58-947CFBCF8A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3F4AC8-21B2-4208-8AF2-D8B8D64CB2E7}"/>
              </a:ext>
            </a:extLst>
          </p:cNvPr>
          <p:cNvSpPr txBox="1"/>
          <p:nvPr/>
        </p:nvSpPr>
        <p:spPr>
          <a:xfrm>
            <a:off x="849313" y="66675"/>
            <a:ext cx="61908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Role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5711366-DD2D-4506-B8B7-24D8D7CCD1B2}"/>
              </a:ext>
            </a:extLst>
          </p:cNvPr>
          <p:cNvCxnSpPr>
            <a:cxnSpLocks/>
          </p:cNvCxnSpPr>
          <p:nvPr/>
        </p:nvCxnSpPr>
        <p:spPr>
          <a:xfrm>
            <a:off x="1473971" y="393700"/>
            <a:ext cx="10346554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CDEB93-DE0F-4A8B-80F4-E8F719D54DA5}"/>
              </a:ext>
            </a:extLst>
          </p:cNvPr>
          <p:cNvSpPr/>
          <p:nvPr/>
        </p:nvSpPr>
        <p:spPr>
          <a:xfrm>
            <a:off x="254000" y="690563"/>
            <a:ext cx="66675" cy="504825"/>
          </a:xfrm>
          <a:prstGeom prst="rect">
            <a:avLst/>
          </a:prstGeom>
          <a:solidFill>
            <a:srgbClr val="445569"/>
          </a:solidFill>
          <a:ln>
            <a:solidFill>
              <a:srgbClr val="445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CFA20B-CD64-4BC7-8D87-B6A615199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676" y="1016732"/>
            <a:ext cx="5517232" cy="55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66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Pages>1</Pages>
  <Words>223</Words>
  <Characters>0</Characters>
  <Application>Microsoft Office PowerPoint</Application>
  <DocSecurity>0</DocSecurity>
  <PresentationFormat>와이드스크린</PresentationFormat>
  <Lines>0</Lines>
  <Paragraphs>64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Calibri</vt:lpstr>
      <vt:lpstr>나눔스퀘어라운드 Regular</vt:lpstr>
      <vt:lpstr>나눔스퀘어라운드 ExtraBold</vt:lpstr>
      <vt:lpstr>Calibri Light</vt:lpstr>
      <vt:lpstr>휴먼둥근헤드라인</vt:lpstr>
      <vt:lpstr>Arial</vt:lpstr>
      <vt:lpstr>나눔스퀘어라운드 Bold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이지호</cp:lastModifiedBy>
  <cp:revision>246</cp:revision>
  <dcterms:created xsi:type="dcterms:W3CDTF">2014-04-29T00:37:20Z</dcterms:created>
  <dcterms:modified xsi:type="dcterms:W3CDTF">2019-11-08T07:44:30Z</dcterms:modified>
</cp:coreProperties>
</file>